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9144000" cy="5143500" type="screen16x9"/>
  <p:notesSz cx="6858000" cy="9144000"/>
  <p:embeddedFontLst>
    <p:embeddedFont>
      <p:font typeface="Montserrat" panose="00000500000000000000" pitchFamily="2" charset="0"/>
      <p:regular r:id="rId37"/>
      <p:bold r:id="rId38"/>
      <p:italic r:id="rId39"/>
      <p:boldItalic r:id="rId40"/>
    </p:embeddedFont>
    <p:embeddedFont>
      <p:font typeface="Raleway" pitchFamily="2" charset="0"/>
      <p:regular r:id="rId41"/>
      <p:bold r:id="rId42"/>
      <p:italic r:id="rId43"/>
      <p:boldItalic r:id="rId44"/>
    </p:embeddedFont>
    <p:embeddedFont>
      <p:font typeface="Roboto" panose="02000000000000000000" pitchFamily="2" charset="0"/>
      <p:regular r:id="rId45"/>
      <p:bold r:id="rId46"/>
      <p:italic r:id="rId47"/>
      <p:boldItalic r:id="rId48"/>
    </p:embeddedFont>
    <p:embeddedFont>
      <p:font typeface="Source Sans Pro" panose="020B0503030403020204" pitchFamily="34" charset="0"/>
      <p:regular r:id="rId4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80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6.fntdata"/><Relationship Id="rId47" Type="http://schemas.openxmlformats.org/officeDocument/2006/relationships/font" Target="fonts/font11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8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7.fntdata"/><Relationship Id="rId48" Type="http://schemas.openxmlformats.org/officeDocument/2006/relationships/font" Target="fonts/font12.fntdata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20" Type="http://schemas.openxmlformats.org/officeDocument/2006/relationships/slide" Target="slides/slide19.xml"/><Relationship Id="rId41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49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8c51b3b222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28c51b3b222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4dc3d3829a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24dc3d3829a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8c51b3b222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28c51b3b222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4dc3d3829a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24dc3d3829a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8c51b3b222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28c51b3b222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4dc3d3829a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24dc3d3829a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8c51b3b222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28c51b3b222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8c51b3b222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28c51b3b222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28c51b3b222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28c51b3b222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28c51b3b222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28c51b3b222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4dc3d3829a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4dc3d3829a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28c51b3b222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28c51b3b222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28c51b3b222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28c51b3b222_0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28c51b3b222_0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28c51b3b222_0_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28ccfa27dea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28ccfa27dea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28ccfa27dea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28ccfa27dea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28c51b3b222_0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28c51b3b222_0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28ccfa27dea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28ccfa27dea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28ccfa27dea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28ccfa27dea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28ccfa27dea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28ccfa27dea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28ce7170b7e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28ce7170b7e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4dc3d3829a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24dc3d3829a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28ccfa27dea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28ccfa27dea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24dc3d3829a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24dc3d3829a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28ce7170b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28ce7170b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28ce7170b7e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28ce7170b7e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28ce7170b7e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28ce7170b7e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990b42437d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2990b42437d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4dc3d3829a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24dc3d3829a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8ccfa27b31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28ccfa27b31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8bf1c8f256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28bf1c8f256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96e8bd71e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296e8bd71e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4dc3d3829a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24dc3d3829a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100"/>
              <a:buFont typeface="Montserrat"/>
              <a:buNone/>
              <a:defRPr sz="41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" name="Google Shape;14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735963" y="4296813"/>
            <a:ext cx="3895725" cy="60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title" hasCustomPrompt="1"/>
          </p:nvPr>
        </p:nvSpPr>
        <p:spPr>
          <a:xfrm>
            <a:off x="311700" y="743001"/>
            <a:ext cx="8520600" cy="200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1"/>
          <p:cNvSpPr txBox="1">
            <a:spLocks noGrp="1"/>
          </p:cNvSpPr>
          <p:nvPr>
            <p:ph type="body" idx="1"/>
          </p:nvPr>
        </p:nvSpPr>
        <p:spPr>
          <a:xfrm>
            <a:off x="311700" y="2845182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Calibri"/>
              <a:buChar char="●"/>
              <a:defRPr sz="24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alibri"/>
              <a:buChar char="○"/>
              <a:defRPr sz="18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Char char="■"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○"/>
              <a:defRPr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■"/>
              <a:defRPr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  <a:defRPr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○"/>
              <a:defRPr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■"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3" name="Google Shape;23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835869" y="4737994"/>
            <a:ext cx="1915808" cy="2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349" y="4661566"/>
            <a:ext cx="548700" cy="4354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2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/>
          <p:nvPr/>
        </p:nvSpPr>
        <p:spPr>
          <a:xfrm>
            <a:off x="4636800" y="80700"/>
            <a:ext cx="4426500" cy="498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2" name="Google Shape;42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3" name="Google Shape;43;p9"/>
          <p:cNvSpPr txBox="1">
            <a:spLocks noGrp="1"/>
          </p:cNvSpPr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lu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Source Sans Pro"/>
              <a:buChar char="●"/>
              <a:defRPr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m8c1CAT2zEI?feature=oembed" TargetMode="External"/><Relationship Id="rId5" Type="http://schemas.openxmlformats.org/officeDocument/2006/relationships/image" Target="../media/image7.jpeg"/><Relationship Id="rId4" Type="http://schemas.openxmlformats.org/officeDocument/2006/relationships/hyperlink" Target="https://www.youtube.com/@LemmeLime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3"/>
          <p:cNvSpPr txBox="1">
            <a:spLocks noGrp="1"/>
          </p:cNvSpPr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Light Show </a:t>
            </a:r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subTitle" idx="1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3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2"/>
          <p:cNvSpPr txBox="1">
            <a:spLocks noGrp="1"/>
          </p:cNvSpPr>
          <p:nvPr>
            <p:ph type="title"/>
          </p:nvPr>
        </p:nvSpPr>
        <p:spPr>
          <a:xfrm>
            <a:off x="382325" y="335875"/>
            <a:ext cx="84501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#2</a:t>
            </a:r>
            <a:endParaRPr/>
          </a:p>
        </p:txBody>
      </p:sp>
      <p:sp>
        <p:nvSpPr>
          <p:cNvPr id="132" name="Google Shape;132;p22"/>
          <p:cNvSpPr txBox="1">
            <a:spLocks noGrp="1"/>
          </p:cNvSpPr>
          <p:nvPr>
            <p:ph type="body" idx="1"/>
          </p:nvPr>
        </p:nvSpPr>
        <p:spPr>
          <a:xfrm>
            <a:off x="382325" y="1006000"/>
            <a:ext cx="5313600" cy="354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Click on CodeTrek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Type the code into your new file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Run the code 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Change the code to display a different color</a:t>
            </a:r>
            <a:endParaRPr/>
          </a:p>
        </p:txBody>
      </p:sp>
      <p:pic>
        <p:nvPicPr>
          <p:cNvPr id="133" name="Google Shape;133;p22"/>
          <p:cNvPicPr preferRelativeResize="0"/>
          <p:nvPr/>
        </p:nvPicPr>
        <p:blipFill rotWithShape="1">
          <a:blip r:embed="rId3">
            <a:alphaModFix/>
          </a:blip>
          <a:srcRect l="19097" t="9990" r="11583" b="18951"/>
          <a:stretch/>
        </p:blipFill>
        <p:spPr>
          <a:xfrm rot="5400000">
            <a:off x="5985549" y="807826"/>
            <a:ext cx="2281098" cy="311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3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#3: Two in a row</a:t>
            </a:r>
            <a:endParaRPr/>
          </a:p>
        </p:txBody>
      </p:sp>
      <p:sp>
        <p:nvSpPr>
          <p:cNvPr id="139" name="Google Shape;139;p23"/>
          <p:cNvSpPr txBox="1">
            <a:spLocks noGrp="1"/>
          </p:cNvSpPr>
          <p:nvPr>
            <p:ph type="body" idx="1"/>
          </p:nvPr>
        </p:nvSpPr>
        <p:spPr>
          <a:xfrm>
            <a:off x="311700" y="869975"/>
            <a:ext cx="5384400" cy="38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Now display two colors in sequence</a:t>
            </a:r>
            <a:endParaRPr b="1"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Sequence means “go in order, one line at a time”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But computers are very fast!</a:t>
            </a:r>
            <a:endParaRPr/>
          </a:p>
        </p:txBody>
      </p:sp>
      <p:pic>
        <p:nvPicPr>
          <p:cNvPr id="140" name="Google Shape;140;p23"/>
          <p:cNvPicPr preferRelativeResize="0"/>
          <p:nvPr/>
        </p:nvPicPr>
        <p:blipFill rotWithShape="1">
          <a:blip r:embed="rId3">
            <a:alphaModFix/>
          </a:blip>
          <a:srcRect l="19097" t="9990" r="11583" b="18951"/>
          <a:stretch/>
        </p:blipFill>
        <p:spPr>
          <a:xfrm rot="5400000">
            <a:off x="6337849" y="540901"/>
            <a:ext cx="2281098" cy="311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4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#3</a:t>
            </a:r>
            <a:endParaRPr/>
          </a:p>
        </p:txBody>
      </p:sp>
      <p:sp>
        <p:nvSpPr>
          <p:cNvPr id="146" name="Google Shape;146;p24"/>
          <p:cNvSpPr txBox="1">
            <a:spLocks noGrp="1"/>
          </p:cNvSpPr>
          <p:nvPr>
            <p:ph type="body" idx="1"/>
          </p:nvPr>
        </p:nvSpPr>
        <p:spPr>
          <a:xfrm>
            <a:off x="311700" y="869975"/>
            <a:ext cx="6250800" cy="38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Using only pixel 0, turn it RED and then GREEN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The </a:t>
            </a:r>
            <a:r>
              <a:rPr lang="en" b="1"/>
              <a:t>Pixels1</a:t>
            </a:r>
            <a:r>
              <a:rPr lang="en"/>
              <a:t> code already turns pixel 0 to RED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Add another line of code (line 3) that will turn pixel 0 to GREEN 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Did you see both colors?</a:t>
            </a:r>
            <a:endParaRPr/>
          </a:p>
        </p:txBody>
      </p:sp>
      <p:pic>
        <p:nvPicPr>
          <p:cNvPr id="147" name="Google Shape;147;p24"/>
          <p:cNvPicPr preferRelativeResize="0"/>
          <p:nvPr/>
        </p:nvPicPr>
        <p:blipFill rotWithShape="1">
          <a:blip r:embed="rId3">
            <a:alphaModFix/>
          </a:blip>
          <a:srcRect l="4320" t="23572" r="5108" b="22914"/>
          <a:stretch/>
        </p:blipFill>
        <p:spPr>
          <a:xfrm>
            <a:off x="6674500" y="2115700"/>
            <a:ext cx="2157800" cy="169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5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#4: What’s going on?</a:t>
            </a:r>
            <a:endParaRPr/>
          </a:p>
        </p:txBody>
      </p:sp>
      <p:sp>
        <p:nvSpPr>
          <p:cNvPr id="153" name="Google Shape;153;p25"/>
          <p:cNvSpPr txBox="1">
            <a:spLocks noGrp="1"/>
          </p:cNvSpPr>
          <p:nvPr>
            <p:ph type="body" idx="1"/>
          </p:nvPr>
        </p:nvSpPr>
        <p:spPr>
          <a:xfrm>
            <a:off x="311700" y="869975"/>
            <a:ext cx="5384400" cy="38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is only the last color showing?</a:t>
            </a:r>
            <a:endParaRPr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●"/>
            </a:pPr>
            <a:r>
              <a:rPr lang="en">
                <a:solidFill>
                  <a:srgbClr val="000000"/>
                </a:solidFill>
              </a:rPr>
              <a:t>Did you notice the program ends very quickly?</a:t>
            </a:r>
            <a:endParaRPr>
              <a:solidFill>
                <a:srgbClr val="000000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Roboto"/>
              <a:buChar char="●"/>
            </a:pPr>
            <a:r>
              <a:rPr lang="en">
                <a:solidFill>
                  <a:srgbClr val="000000"/>
                </a:solidFill>
              </a:rPr>
              <a:t>It doesn’t wait for you to see the first color before it displays the second color</a:t>
            </a:r>
            <a:endParaRPr>
              <a:solidFill>
                <a:srgbClr val="000000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Roboto"/>
              <a:buChar char="●"/>
            </a:pPr>
            <a:r>
              <a:rPr lang="en">
                <a:solidFill>
                  <a:srgbClr val="000000"/>
                </a:solidFill>
              </a:rPr>
              <a:t>And the last color stays on even after the program ends</a:t>
            </a:r>
            <a:endParaRPr/>
          </a:p>
        </p:txBody>
      </p:sp>
      <p:pic>
        <p:nvPicPr>
          <p:cNvPr id="154" name="Google Shape;154;p25"/>
          <p:cNvPicPr preferRelativeResize="0"/>
          <p:nvPr/>
        </p:nvPicPr>
        <p:blipFill rotWithShape="1">
          <a:blip r:embed="rId3">
            <a:alphaModFix/>
          </a:blip>
          <a:srcRect l="4320" t="23572" r="5108" b="22914"/>
          <a:stretch/>
        </p:blipFill>
        <p:spPr>
          <a:xfrm>
            <a:off x="6034025" y="1014800"/>
            <a:ext cx="2798273" cy="2204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6"/>
          <p:cNvSpPr txBox="1">
            <a:spLocks noGrp="1"/>
          </p:cNvSpPr>
          <p:nvPr>
            <p:ph type="title"/>
          </p:nvPr>
        </p:nvSpPr>
        <p:spPr>
          <a:xfrm>
            <a:off x="406125" y="183475"/>
            <a:ext cx="84261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#4</a:t>
            </a:r>
            <a:endParaRPr/>
          </a:p>
        </p:txBody>
      </p:sp>
      <p:sp>
        <p:nvSpPr>
          <p:cNvPr id="160" name="Google Shape;160;p26"/>
          <p:cNvSpPr txBox="1">
            <a:spLocks noGrp="1"/>
          </p:cNvSpPr>
          <p:nvPr>
            <p:ph type="body" idx="1"/>
          </p:nvPr>
        </p:nvSpPr>
        <p:spPr>
          <a:xfrm>
            <a:off x="406125" y="592050"/>
            <a:ext cx="8252700" cy="43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Add more colors to your code. Using only pixel 0, change it to four different colors.</a:t>
            </a:r>
            <a:endParaRPr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Add two more lines of code to </a:t>
            </a:r>
            <a:r>
              <a:rPr lang="en" b="1"/>
              <a:t>Pixels1</a:t>
            </a:r>
            <a:endParaRPr b="1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Line 4 -- change to BLUE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Line 5 -- change to WHITE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Before you run your code, predict what will happen. </a:t>
            </a:r>
            <a:br>
              <a:rPr lang="en"/>
            </a:br>
            <a:r>
              <a:rPr lang="en"/>
              <a:t>Write your prediction in the Mission Log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Run your code </a:t>
            </a:r>
            <a:endParaRPr/>
          </a:p>
        </p:txBody>
      </p:sp>
      <p:pic>
        <p:nvPicPr>
          <p:cNvPr id="161" name="Google Shape;161;p26"/>
          <p:cNvPicPr preferRelativeResize="0"/>
          <p:nvPr/>
        </p:nvPicPr>
        <p:blipFill rotWithShape="1">
          <a:blip r:embed="rId3">
            <a:alphaModFix/>
          </a:blip>
          <a:srcRect t="32059" r="8223" b="14346"/>
          <a:stretch/>
        </p:blipFill>
        <p:spPr>
          <a:xfrm>
            <a:off x="6260550" y="1328750"/>
            <a:ext cx="2571752" cy="2002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7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Two images quiz</a:t>
            </a:r>
            <a:endParaRPr/>
          </a:p>
        </p:txBody>
      </p:sp>
      <p:sp>
        <p:nvSpPr>
          <p:cNvPr id="167" name="Google Shape;167;p27"/>
          <p:cNvSpPr txBox="1">
            <a:spLocks noGrp="1"/>
          </p:cNvSpPr>
          <p:nvPr>
            <p:ph type="body" idx="1"/>
          </p:nvPr>
        </p:nvSpPr>
        <p:spPr>
          <a:xfrm>
            <a:off x="311700" y="869975"/>
            <a:ext cx="5384400" cy="38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From the last two objectives, you have learned about sequential coding and the speed of the CPU.</a:t>
            </a:r>
            <a:endParaRPr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Answer the quiz question</a:t>
            </a: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68" name="Google Shape;16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50777" y="1005839"/>
            <a:ext cx="2244600" cy="1781186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7"/>
          <p:cNvSpPr txBox="1"/>
          <p:nvPr/>
        </p:nvSpPr>
        <p:spPr>
          <a:xfrm>
            <a:off x="6084288" y="2107625"/>
            <a:ext cx="2748000" cy="7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CODEX</a:t>
            </a:r>
            <a:endParaRPr sz="4800"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0" name="Google Shape;170;p27"/>
          <p:cNvSpPr/>
          <p:nvPr/>
        </p:nvSpPr>
        <p:spPr>
          <a:xfrm>
            <a:off x="6350775" y="2787025"/>
            <a:ext cx="2244600" cy="445500"/>
          </a:xfrm>
          <a:prstGeom prst="rect">
            <a:avLst/>
          </a:prstGeom>
          <a:solidFill>
            <a:srgbClr val="F4D0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71" name="Google Shape;171;p27"/>
          <p:cNvSpPr txBox="1"/>
          <p:nvPr/>
        </p:nvSpPr>
        <p:spPr>
          <a:xfrm>
            <a:off x="6350925" y="2634625"/>
            <a:ext cx="2244600" cy="4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QUIZ</a:t>
            </a:r>
            <a:endParaRPr sz="3600"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8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#5: Find the bug</a:t>
            </a:r>
            <a:endParaRPr/>
          </a:p>
        </p:txBody>
      </p:sp>
      <p:sp>
        <p:nvSpPr>
          <p:cNvPr id="177" name="Google Shape;177;p28"/>
          <p:cNvSpPr txBox="1">
            <a:spLocks noGrp="1"/>
          </p:cNvSpPr>
          <p:nvPr>
            <p:ph type="body" idx="1"/>
          </p:nvPr>
        </p:nvSpPr>
        <p:spPr>
          <a:xfrm>
            <a:off x="1447850" y="861150"/>
            <a:ext cx="7290000" cy="38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Inside the mind of a computer</a:t>
            </a:r>
            <a:endParaRPr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Computers are fast. Even a small computer like the CodeX can execute </a:t>
            </a:r>
            <a:r>
              <a:rPr lang="en" i="1">
                <a:solidFill>
                  <a:schemeClr val="dk2"/>
                </a:solidFill>
              </a:rPr>
              <a:t>millions</a:t>
            </a:r>
            <a:r>
              <a:rPr lang="en">
                <a:solidFill>
                  <a:schemeClr val="dk2"/>
                </a:solidFill>
              </a:rPr>
              <a:t> of operations per second!</a:t>
            </a:r>
            <a:endParaRPr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dk2"/>
                </a:solidFill>
              </a:rPr>
              <a:t>CodeSpace includes an important tool called the “debugger”. It slows down the program execution and lets you see the code running sequentially -- one line at a time.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178" name="Google Shape;17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2600" y="2608925"/>
            <a:ext cx="865625" cy="112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9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#5</a:t>
            </a:r>
            <a:endParaRPr/>
          </a:p>
        </p:txBody>
      </p:sp>
      <p:sp>
        <p:nvSpPr>
          <p:cNvPr id="184" name="Google Shape;184;p29"/>
          <p:cNvSpPr txBox="1">
            <a:spLocks noGrp="1"/>
          </p:cNvSpPr>
          <p:nvPr>
            <p:ph type="body" idx="1"/>
          </p:nvPr>
        </p:nvSpPr>
        <p:spPr>
          <a:xfrm>
            <a:off x="311700" y="869975"/>
            <a:ext cx="6805500" cy="38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Click on                to add it to your toolbox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Write the definition of ‘bug’ in your Mission Log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Watch the debug video in the instruction panel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Answer the question in your Mission Log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Click on debug button</a:t>
            </a:r>
            <a:endParaRPr/>
          </a:p>
        </p:txBody>
      </p:sp>
      <p:pic>
        <p:nvPicPr>
          <p:cNvPr id="185" name="Google Shape;185;p29"/>
          <p:cNvPicPr preferRelativeResize="0"/>
          <p:nvPr/>
        </p:nvPicPr>
        <p:blipFill rotWithShape="1">
          <a:blip r:embed="rId3">
            <a:alphaModFix/>
          </a:blip>
          <a:srcRect t="22118"/>
          <a:stretch/>
        </p:blipFill>
        <p:spPr>
          <a:xfrm>
            <a:off x="1938025" y="1569675"/>
            <a:ext cx="876300" cy="34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76275" y="3243050"/>
            <a:ext cx="866775" cy="428625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9"/>
          <p:cNvSpPr/>
          <p:nvPr/>
        </p:nvSpPr>
        <p:spPr>
          <a:xfrm>
            <a:off x="3682450" y="3234250"/>
            <a:ext cx="466800" cy="428700"/>
          </a:xfrm>
          <a:prstGeom prst="ellipse">
            <a:avLst/>
          </a:prstGeom>
          <a:noFill/>
          <a:ln w="28575" cap="flat" cmpd="sng">
            <a:solidFill>
              <a:srgbClr val="F4D0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0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#6: Step by step colors</a:t>
            </a:r>
            <a:endParaRPr/>
          </a:p>
        </p:txBody>
      </p:sp>
      <p:sp>
        <p:nvSpPr>
          <p:cNvPr id="193" name="Google Shape;193;p30"/>
          <p:cNvSpPr txBox="1">
            <a:spLocks noGrp="1"/>
          </p:cNvSpPr>
          <p:nvPr>
            <p:ph type="body" idx="1"/>
          </p:nvPr>
        </p:nvSpPr>
        <p:spPr>
          <a:xfrm>
            <a:off x="311700" y="869975"/>
            <a:ext cx="8029800" cy="24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Your turn to use the debugger</a:t>
            </a:r>
            <a:endParaRPr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●"/>
            </a:pPr>
            <a:r>
              <a:rPr lang="en">
                <a:solidFill>
                  <a:schemeClr val="dk2"/>
                </a:solidFill>
              </a:rPr>
              <a:t>You can execute, or run, one line at a time using the </a:t>
            </a:r>
            <a:br>
              <a:rPr lang="en">
                <a:solidFill>
                  <a:schemeClr val="dk2"/>
                </a:solidFill>
              </a:rPr>
            </a:br>
            <a:r>
              <a:rPr lang="en">
                <a:solidFill>
                  <a:schemeClr val="dk2"/>
                </a:solidFill>
              </a:rPr>
              <a:t>“Step In” button, which is part of the debugger.</a:t>
            </a:r>
            <a:endParaRPr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</a:pPr>
            <a:r>
              <a:rPr lang="en" b="1">
                <a:solidFill>
                  <a:srgbClr val="4EB748"/>
                </a:solidFill>
              </a:rPr>
              <a:t>Remember:</a:t>
            </a:r>
            <a:r>
              <a:rPr lang="en">
                <a:solidFill>
                  <a:schemeClr val="dk2"/>
                </a:solidFill>
              </a:rPr>
              <a:t> The code is run AFTER the line is highlighted.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194" name="Google Shape;19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14175" y="2987625"/>
            <a:ext cx="4201750" cy="748675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30"/>
          <p:cNvSpPr txBox="1"/>
          <p:nvPr/>
        </p:nvSpPr>
        <p:spPr>
          <a:xfrm>
            <a:off x="1876950" y="3736300"/>
            <a:ext cx="1180200" cy="3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Continue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96" name="Google Shape;196;p30"/>
          <p:cNvSpPr txBox="1"/>
          <p:nvPr/>
        </p:nvSpPr>
        <p:spPr>
          <a:xfrm>
            <a:off x="2654675" y="4029600"/>
            <a:ext cx="1180200" cy="3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Step Over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97" name="Google Shape;197;p30"/>
          <p:cNvSpPr txBox="1"/>
          <p:nvPr/>
        </p:nvSpPr>
        <p:spPr>
          <a:xfrm>
            <a:off x="3300275" y="3736300"/>
            <a:ext cx="1180200" cy="3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Step In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98" name="Google Shape;198;p30"/>
          <p:cNvSpPr txBox="1"/>
          <p:nvPr/>
        </p:nvSpPr>
        <p:spPr>
          <a:xfrm>
            <a:off x="4130850" y="4029600"/>
            <a:ext cx="1180200" cy="3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Step Out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99" name="Google Shape;199;p30"/>
          <p:cNvSpPr txBox="1"/>
          <p:nvPr/>
        </p:nvSpPr>
        <p:spPr>
          <a:xfrm>
            <a:off x="4723600" y="3736300"/>
            <a:ext cx="1180200" cy="3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Restart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00" name="Google Shape;200;p30"/>
          <p:cNvSpPr txBox="1"/>
          <p:nvPr/>
        </p:nvSpPr>
        <p:spPr>
          <a:xfrm>
            <a:off x="5607025" y="4029600"/>
            <a:ext cx="708900" cy="3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Stop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01" name="Google Shape;201;p30"/>
          <p:cNvSpPr/>
          <p:nvPr/>
        </p:nvSpPr>
        <p:spPr>
          <a:xfrm>
            <a:off x="3576775" y="2820325"/>
            <a:ext cx="708900" cy="12858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4EB74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1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#6</a:t>
            </a:r>
            <a:endParaRPr/>
          </a:p>
        </p:txBody>
      </p:sp>
      <p:sp>
        <p:nvSpPr>
          <p:cNvPr id="207" name="Google Shape;207;p31"/>
          <p:cNvSpPr txBox="1">
            <a:spLocks noGrp="1"/>
          </p:cNvSpPr>
          <p:nvPr>
            <p:ph type="body" idx="1"/>
          </p:nvPr>
        </p:nvSpPr>
        <p:spPr>
          <a:xfrm>
            <a:off x="311700" y="869975"/>
            <a:ext cx="7611300" cy="38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Try stepping through your code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Click the debug icon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Click the </a:t>
            </a:r>
            <a:r>
              <a:rPr lang="en" b="1">
                <a:solidFill>
                  <a:srgbClr val="1155CC"/>
                </a:solidFill>
              </a:rPr>
              <a:t>Step In</a:t>
            </a:r>
            <a:r>
              <a:rPr lang="en"/>
              <a:t> icon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Slowly click the </a:t>
            </a:r>
            <a:r>
              <a:rPr lang="en" b="1">
                <a:solidFill>
                  <a:srgbClr val="1155CC"/>
                </a:solidFill>
              </a:rPr>
              <a:t>Step In</a:t>
            </a:r>
            <a:r>
              <a:rPr lang="en"/>
              <a:t> icon several more times, observing what happens after each click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Now do you see all four colors?</a:t>
            </a:r>
            <a:endParaRPr/>
          </a:p>
        </p:txBody>
      </p:sp>
      <p:pic>
        <p:nvPicPr>
          <p:cNvPr id="208" name="Google Shape;208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73700" y="2080475"/>
            <a:ext cx="866775" cy="428625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31"/>
          <p:cNvSpPr/>
          <p:nvPr/>
        </p:nvSpPr>
        <p:spPr>
          <a:xfrm>
            <a:off x="3479875" y="2071675"/>
            <a:ext cx="466800" cy="428700"/>
          </a:xfrm>
          <a:prstGeom prst="ellipse">
            <a:avLst/>
          </a:prstGeom>
          <a:noFill/>
          <a:ln w="38100" cap="flat" cmpd="sng">
            <a:solidFill>
              <a:srgbClr val="F4D0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210" name="Google Shape;210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43388" y="2500375"/>
            <a:ext cx="527400" cy="51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Pre-Mission Preparation</a:t>
            </a:r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807100" cy="312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the Mission 3 log, answer the pre-mission preparation questions:</a:t>
            </a:r>
            <a:endParaRPr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What are primary colors?</a:t>
            </a:r>
            <a:endParaRPr/>
          </a:p>
        </p:txBody>
      </p:sp>
      <p:pic>
        <p:nvPicPr>
          <p:cNvPr id="69" name="Google Shape;6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70475" y="554675"/>
            <a:ext cx="2158912" cy="3879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8450" y="2978475"/>
            <a:ext cx="4560266" cy="883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2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#7: Slow it down</a:t>
            </a:r>
            <a:endParaRPr/>
          </a:p>
        </p:txBody>
      </p:sp>
      <p:sp>
        <p:nvSpPr>
          <p:cNvPr id="216" name="Google Shape;216;p32"/>
          <p:cNvSpPr txBox="1">
            <a:spLocks noGrp="1"/>
          </p:cNvSpPr>
          <p:nvPr>
            <p:ph type="body" idx="1"/>
          </p:nvPr>
        </p:nvSpPr>
        <p:spPr>
          <a:xfrm>
            <a:off x="511825" y="869975"/>
            <a:ext cx="8058600" cy="324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When you </a:t>
            </a:r>
            <a:r>
              <a:rPr lang="en" i="1">
                <a:solidFill>
                  <a:schemeClr val="dk2"/>
                </a:solidFill>
              </a:rPr>
              <a:t>step slowly</a:t>
            </a:r>
            <a:r>
              <a:rPr lang="en">
                <a:solidFill>
                  <a:schemeClr val="dk2"/>
                </a:solidFill>
              </a:rPr>
              <a:t> through the code, all the colors show up. </a:t>
            </a:r>
            <a:endParaRPr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libri"/>
              <a:buChar char="●"/>
            </a:pPr>
            <a:r>
              <a:rPr lang="en">
                <a:solidFill>
                  <a:schemeClr val="dk2"/>
                </a:solidFill>
              </a:rPr>
              <a:t> You just need a way to delay the computer a little after it shows each color</a:t>
            </a:r>
            <a:endParaRPr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</a:pPr>
            <a:r>
              <a:rPr lang="en">
                <a:solidFill>
                  <a:schemeClr val="dk2"/>
                </a:solidFill>
              </a:rPr>
              <a:t>The </a:t>
            </a:r>
            <a:r>
              <a:rPr lang="en" b="1">
                <a:solidFill>
                  <a:srgbClr val="0000FF"/>
                </a:solidFill>
              </a:rPr>
              <a:t>time module</a:t>
            </a:r>
            <a:r>
              <a:rPr lang="en">
                <a:solidFill>
                  <a:schemeClr val="dk2"/>
                </a:solidFill>
              </a:rPr>
              <a:t> has a </a:t>
            </a:r>
            <a:r>
              <a:rPr lang="en" b="1">
                <a:solidFill>
                  <a:schemeClr val="dk2"/>
                </a:solidFill>
              </a:rPr>
              <a:t>sleep()</a:t>
            </a:r>
            <a:r>
              <a:rPr lang="en">
                <a:solidFill>
                  <a:schemeClr val="dk2"/>
                </a:solidFill>
              </a:rPr>
              <a:t> function that will pause program execution</a:t>
            </a:r>
            <a:endParaRPr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</a:pPr>
            <a:r>
              <a:rPr lang="en" b="1">
                <a:solidFill>
                  <a:schemeClr val="dk2"/>
                </a:solidFill>
              </a:rPr>
              <a:t>sleep(1)</a:t>
            </a:r>
            <a:r>
              <a:rPr lang="en">
                <a:solidFill>
                  <a:schemeClr val="dk2"/>
                </a:solidFill>
              </a:rPr>
              <a:t> will delay (or pause) the program for 1 second</a:t>
            </a:r>
            <a:endParaRPr>
              <a:solidFill>
                <a:schemeClr val="dk2"/>
              </a:solidFill>
            </a:endParaRPr>
          </a:p>
          <a:p>
            <a:pPr marL="457200" lvl="0" indent="-295275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Roboto"/>
              <a:buChar char="●"/>
            </a:pPr>
            <a:endParaRPr/>
          </a:p>
        </p:txBody>
      </p:sp>
      <p:sp>
        <p:nvSpPr>
          <p:cNvPr id="217" name="Google Shape;217;p32"/>
          <p:cNvSpPr txBox="1"/>
          <p:nvPr/>
        </p:nvSpPr>
        <p:spPr>
          <a:xfrm>
            <a:off x="1092725" y="3753750"/>
            <a:ext cx="1506000" cy="5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i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One argument</a:t>
            </a:r>
            <a:r>
              <a:rPr lang="en" sz="1500" i="1">
                <a:latin typeface="Calibri"/>
                <a:ea typeface="Calibri"/>
                <a:cs typeface="Calibri"/>
                <a:sym typeface="Calibri"/>
              </a:rPr>
              <a:t>:</a:t>
            </a:r>
            <a:endParaRPr sz="1500" i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i="1">
                <a:latin typeface="Calibri"/>
                <a:ea typeface="Calibri"/>
                <a:cs typeface="Calibri"/>
                <a:sym typeface="Calibri"/>
              </a:rPr>
              <a:t> # of seconds</a:t>
            </a:r>
            <a:endParaRPr sz="1500" i="1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18" name="Google Shape;218;p32"/>
          <p:cNvCxnSpPr/>
          <p:nvPr/>
        </p:nvCxnSpPr>
        <p:spPr>
          <a:xfrm rot="10800000">
            <a:off x="1891700" y="3619450"/>
            <a:ext cx="25500" cy="274200"/>
          </a:xfrm>
          <a:prstGeom prst="straightConnector1">
            <a:avLst/>
          </a:prstGeom>
          <a:noFill/>
          <a:ln w="19050" cap="flat" cmpd="sng">
            <a:solidFill>
              <a:srgbClr val="4EB748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3"/>
          <p:cNvSpPr txBox="1">
            <a:spLocks noGrp="1"/>
          </p:cNvSpPr>
          <p:nvPr>
            <p:ph type="title"/>
          </p:nvPr>
        </p:nvSpPr>
        <p:spPr>
          <a:xfrm>
            <a:off x="311700" y="1834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#7</a:t>
            </a:r>
            <a:endParaRPr/>
          </a:p>
        </p:txBody>
      </p:sp>
      <p:sp>
        <p:nvSpPr>
          <p:cNvPr id="224" name="Google Shape;224;p33"/>
          <p:cNvSpPr txBox="1">
            <a:spLocks noGrp="1"/>
          </p:cNvSpPr>
          <p:nvPr>
            <p:ph type="body" idx="1"/>
          </p:nvPr>
        </p:nvSpPr>
        <p:spPr>
          <a:xfrm>
            <a:off x="432550" y="706550"/>
            <a:ext cx="5663100" cy="424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Update your code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Click on              to add it to your toolbox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Open CodeTrek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Change your code to look like the code in CodeTrek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b="1">
                <a:solidFill>
                  <a:srgbClr val="4EB748"/>
                </a:solidFill>
              </a:rPr>
              <a:t>Remember:</a:t>
            </a:r>
            <a:r>
              <a:rPr lang="en"/>
              <a:t> type the actual </a:t>
            </a:r>
            <a:r>
              <a:rPr lang="en" b="1"/>
              <a:t>sleep(1)</a:t>
            </a:r>
            <a:r>
              <a:rPr lang="en"/>
              <a:t> command for line 9, not the </a:t>
            </a:r>
            <a:r>
              <a:rPr lang="en" b="1">
                <a:solidFill>
                  <a:srgbClr val="93C47D"/>
                </a:solidFill>
                <a:highlight>
                  <a:srgbClr val="434343"/>
                </a:highlight>
              </a:rPr>
              <a:t>#TODO</a:t>
            </a:r>
            <a:r>
              <a:rPr lang="en"/>
              <a:t> comment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Run your code</a:t>
            </a:r>
            <a:endParaRPr/>
          </a:p>
        </p:txBody>
      </p:sp>
      <p:pic>
        <p:nvPicPr>
          <p:cNvPr id="225" name="Google Shape;225;p33"/>
          <p:cNvPicPr preferRelativeResize="0"/>
          <p:nvPr/>
        </p:nvPicPr>
        <p:blipFill rotWithShape="1">
          <a:blip r:embed="rId3">
            <a:alphaModFix/>
          </a:blip>
          <a:srcRect l="6603" b="12656"/>
          <a:stretch/>
        </p:blipFill>
        <p:spPr>
          <a:xfrm>
            <a:off x="2000275" y="1793275"/>
            <a:ext cx="818400" cy="29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33"/>
          <p:cNvPicPr preferRelativeResize="0"/>
          <p:nvPr/>
        </p:nvPicPr>
        <p:blipFill rotWithShape="1">
          <a:blip r:embed="rId4">
            <a:alphaModFix/>
          </a:blip>
          <a:srcRect t="32059" r="8223" b="14346"/>
          <a:stretch/>
        </p:blipFill>
        <p:spPr>
          <a:xfrm>
            <a:off x="6304575" y="1469650"/>
            <a:ext cx="2571752" cy="2002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4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#8: Name that number</a:t>
            </a:r>
            <a:endParaRPr/>
          </a:p>
        </p:txBody>
      </p:sp>
      <p:sp>
        <p:nvSpPr>
          <p:cNvPr id="232" name="Google Shape;232;p34"/>
          <p:cNvSpPr txBox="1">
            <a:spLocks noGrp="1"/>
          </p:cNvSpPr>
          <p:nvPr>
            <p:ph type="body" idx="1"/>
          </p:nvPr>
        </p:nvSpPr>
        <p:spPr>
          <a:xfrm>
            <a:off x="1033875" y="959275"/>
            <a:ext cx="7281300" cy="38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It would be fun to play with some different delay times. </a:t>
            </a:r>
            <a:endParaRPr>
              <a:solidFill>
                <a:srgbClr val="000000"/>
              </a:solidFill>
            </a:endParaRPr>
          </a:p>
          <a:p>
            <a:pPr marL="457200" lvl="0" indent="-381000" algn="l" rtl="0"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>
                <a:solidFill>
                  <a:srgbClr val="000000"/>
                </a:solidFill>
              </a:rPr>
              <a:t>Right now the number </a:t>
            </a:r>
            <a:r>
              <a:rPr lang="en">
                <a:solidFill>
                  <a:schemeClr val="lt1"/>
                </a:solidFill>
                <a:highlight>
                  <a:srgbClr val="1E1E1E"/>
                </a:highlight>
              </a:rPr>
              <a:t>1</a:t>
            </a:r>
            <a:r>
              <a:rPr lang="en">
                <a:solidFill>
                  <a:srgbClr val="000000"/>
                </a:solidFill>
              </a:rPr>
              <a:t> appears </a:t>
            </a:r>
            <a:r>
              <a:rPr lang="en" i="1">
                <a:solidFill>
                  <a:srgbClr val="000000"/>
                </a:solidFill>
              </a:rPr>
              <a:t>three</a:t>
            </a:r>
            <a:r>
              <a:rPr lang="en">
                <a:solidFill>
                  <a:srgbClr val="000000"/>
                </a:solidFill>
              </a:rPr>
              <a:t> times in the code</a:t>
            </a:r>
            <a:endParaRPr>
              <a:solidFill>
                <a:srgbClr val="000000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>
                <a:solidFill>
                  <a:srgbClr val="000000"/>
                </a:solidFill>
              </a:rPr>
              <a:t>If you want to change the pause shorter or longer, you would need to change </a:t>
            </a:r>
            <a:r>
              <a:rPr lang="en">
                <a:solidFill>
                  <a:schemeClr val="lt1"/>
                </a:solidFill>
                <a:highlight>
                  <a:srgbClr val="1E1E1E"/>
                </a:highlight>
              </a:rPr>
              <a:t>1</a:t>
            </a:r>
            <a:r>
              <a:rPr lang="en">
                <a:solidFill>
                  <a:srgbClr val="000000"/>
                </a:solidFill>
              </a:rPr>
              <a:t> three times</a:t>
            </a:r>
            <a:endParaRPr>
              <a:solidFill>
                <a:srgbClr val="000000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>
                <a:solidFill>
                  <a:srgbClr val="000000"/>
                </a:solidFill>
              </a:rPr>
              <a:t>This number is called a</a:t>
            </a:r>
            <a:r>
              <a:rPr lang="en" b="1">
                <a:solidFill>
                  <a:srgbClr val="000000"/>
                </a:solidFill>
              </a:rPr>
              <a:t> ‘literal’</a:t>
            </a:r>
            <a:endParaRPr b="1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100"/>
              </a:spcBef>
              <a:spcAft>
                <a:spcPts val="110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5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#8: Name that number</a:t>
            </a:r>
            <a:endParaRPr/>
          </a:p>
        </p:txBody>
      </p:sp>
      <p:sp>
        <p:nvSpPr>
          <p:cNvPr id="238" name="Google Shape;238;p35"/>
          <p:cNvSpPr txBox="1">
            <a:spLocks noGrp="1"/>
          </p:cNvSpPr>
          <p:nvPr>
            <p:ph type="body" idx="1"/>
          </p:nvPr>
        </p:nvSpPr>
        <p:spPr>
          <a:xfrm>
            <a:off x="1016275" y="861175"/>
            <a:ext cx="7281300" cy="38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Instead of repeating a </a:t>
            </a:r>
            <a:r>
              <a:rPr lang="en" b="1" i="1">
                <a:solidFill>
                  <a:srgbClr val="FF0000"/>
                </a:solidFill>
              </a:rPr>
              <a:t>literal number</a:t>
            </a:r>
            <a:r>
              <a:rPr lang="en">
                <a:solidFill>
                  <a:srgbClr val="000000"/>
                </a:solidFill>
              </a:rPr>
              <a:t> like </a:t>
            </a:r>
            <a:r>
              <a:rPr lang="en">
                <a:solidFill>
                  <a:schemeClr val="lt1"/>
                </a:solidFill>
                <a:highlight>
                  <a:srgbClr val="1E1E1E"/>
                </a:highlight>
              </a:rPr>
              <a:t>1</a:t>
            </a:r>
            <a:r>
              <a:rPr lang="en">
                <a:solidFill>
                  <a:srgbClr val="000000"/>
                </a:solidFill>
              </a:rPr>
              <a:t> in your code, you can use a </a:t>
            </a:r>
            <a:r>
              <a:rPr lang="en">
                <a:solidFill>
                  <a:schemeClr val="lt1"/>
                </a:solidFill>
                <a:highlight>
                  <a:srgbClr val="1E1E1E"/>
                </a:highlight>
              </a:rPr>
              <a:t>name</a:t>
            </a:r>
            <a:r>
              <a:rPr lang="en">
                <a:solidFill>
                  <a:srgbClr val="000000"/>
                </a:solidFill>
              </a:rPr>
              <a:t> instead.</a:t>
            </a:r>
            <a:endParaRPr>
              <a:solidFill>
                <a:srgbClr val="000000"/>
              </a:solidFill>
            </a:endParaRPr>
          </a:p>
          <a:p>
            <a:pPr marL="457200" lvl="0" indent="-381000" algn="l" rtl="0"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●"/>
            </a:pPr>
            <a:r>
              <a:rPr lang="en">
                <a:solidFill>
                  <a:schemeClr val="dk2"/>
                </a:solidFill>
              </a:rPr>
              <a:t>A </a:t>
            </a:r>
            <a:r>
              <a:rPr lang="en" b="1">
                <a:solidFill>
                  <a:srgbClr val="0000FF"/>
                </a:solidFill>
              </a:rPr>
              <a:t>variable</a:t>
            </a:r>
            <a:r>
              <a:rPr lang="en">
                <a:solidFill>
                  <a:schemeClr val="dk2"/>
                </a:solidFill>
              </a:rPr>
              <a:t> is a </a:t>
            </a:r>
            <a:r>
              <a:rPr lang="en" b="1">
                <a:solidFill>
                  <a:schemeClr val="dk2"/>
                </a:solidFill>
              </a:rPr>
              <a:t>name</a:t>
            </a:r>
            <a:r>
              <a:rPr lang="en">
                <a:solidFill>
                  <a:schemeClr val="dk2"/>
                </a:solidFill>
              </a:rPr>
              <a:t> you can give to data</a:t>
            </a:r>
            <a:endParaRPr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</a:pPr>
            <a:r>
              <a:rPr lang="en">
                <a:solidFill>
                  <a:schemeClr val="dk2"/>
                </a:solidFill>
              </a:rPr>
              <a:t>Data can be a number, a color, an image, or even words (called strings)</a:t>
            </a:r>
            <a:endParaRPr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</a:pPr>
            <a:r>
              <a:rPr lang="en">
                <a:solidFill>
                  <a:schemeClr val="dk2"/>
                </a:solidFill>
              </a:rPr>
              <a:t>The </a:t>
            </a:r>
            <a:r>
              <a:rPr lang="en" b="1">
                <a:solidFill>
                  <a:srgbClr val="0000FF"/>
                </a:solidFill>
              </a:rPr>
              <a:t>variable name</a:t>
            </a:r>
            <a:r>
              <a:rPr lang="en">
                <a:solidFill>
                  <a:schemeClr val="dk2"/>
                </a:solidFill>
              </a:rPr>
              <a:t> describes the data</a:t>
            </a:r>
            <a:endParaRPr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</a:pPr>
            <a:r>
              <a:rPr lang="en">
                <a:solidFill>
                  <a:schemeClr val="dk2"/>
                </a:solidFill>
              </a:rPr>
              <a:t>A </a:t>
            </a:r>
            <a:r>
              <a:rPr lang="en" b="1">
                <a:solidFill>
                  <a:srgbClr val="0000FF"/>
                </a:solidFill>
              </a:rPr>
              <a:t>variable</a:t>
            </a:r>
            <a:r>
              <a:rPr lang="en">
                <a:solidFill>
                  <a:schemeClr val="dk2"/>
                </a:solidFill>
              </a:rPr>
              <a:t> is defined before it is used in code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6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#8: Name that number</a:t>
            </a:r>
            <a:endParaRPr/>
          </a:p>
        </p:txBody>
      </p:sp>
      <p:sp>
        <p:nvSpPr>
          <p:cNvPr id="244" name="Google Shape;244;p36"/>
          <p:cNvSpPr txBox="1">
            <a:spLocks noGrp="1"/>
          </p:cNvSpPr>
          <p:nvPr>
            <p:ph type="body" idx="1"/>
          </p:nvPr>
        </p:nvSpPr>
        <p:spPr>
          <a:xfrm>
            <a:off x="1143250" y="869975"/>
            <a:ext cx="6297300" cy="38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Once a </a:t>
            </a:r>
            <a:r>
              <a:rPr lang="en" b="1">
                <a:solidFill>
                  <a:srgbClr val="0000FF"/>
                </a:solidFill>
              </a:rPr>
              <a:t>variable</a:t>
            </a:r>
            <a:r>
              <a:rPr lang="en">
                <a:solidFill>
                  <a:srgbClr val="000000"/>
                </a:solidFill>
              </a:rPr>
              <a:t> is defined, it can be used instead of a </a:t>
            </a:r>
            <a:r>
              <a:rPr lang="en" b="1">
                <a:solidFill>
                  <a:srgbClr val="000000"/>
                </a:solidFill>
              </a:rPr>
              <a:t>literal</a:t>
            </a:r>
            <a:r>
              <a:rPr lang="en">
                <a:solidFill>
                  <a:srgbClr val="000000"/>
                </a:solidFill>
              </a:rPr>
              <a:t>. Then if you want to change the value, you only have to change it once.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Examples of </a:t>
            </a:r>
            <a:r>
              <a:rPr lang="en" b="1">
                <a:solidFill>
                  <a:srgbClr val="0000FF"/>
                </a:solidFill>
              </a:rPr>
              <a:t>defining variables</a:t>
            </a:r>
            <a:r>
              <a:rPr lang="en">
                <a:solidFill>
                  <a:srgbClr val="000000"/>
                </a:solidFill>
              </a:rPr>
              <a:t>:</a:t>
            </a:r>
            <a:endParaRPr>
              <a:solidFill>
                <a:srgbClr val="000000"/>
              </a:solidFill>
            </a:endParaRPr>
          </a:p>
          <a:p>
            <a:pPr marL="457200" lvl="0" indent="0" algn="l" rtl="0">
              <a:spcBef>
                <a:spcPts val="1100"/>
              </a:spcBef>
              <a:spcAft>
                <a:spcPts val="110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pic>
        <p:nvPicPr>
          <p:cNvPr id="245" name="Google Shape;245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9950" y="2967858"/>
            <a:ext cx="3405450" cy="1641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7"/>
          <p:cNvSpPr txBox="1">
            <a:spLocks noGrp="1"/>
          </p:cNvSpPr>
          <p:nvPr>
            <p:ph type="title"/>
          </p:nvPr>
        </p:nvSpPr>
        <p:spPr>
          <a:xfrm>
            <a:off x="311700" y="1834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#8</a:t>
            </a:r>
            <a:endParaRPr/>
          </a:p>
        </p:txBody>
      </p:sp>
      <p:sp>
        <p:nvSpPr>
          <p:cNvPr id="251" name="Google Shape;251;p37"/>
          <p:cNvSpPr txBox="1">
            <a:spLocks noGrp="1"/>
          </p:cNvSpPr>
          <p:nvPr>
            <p:ph type="body" idx="1"/>
          </p:nvPr>
        </p:nvSpPr>
        <p:spPr>
          <a:xfrm>
            <a:off x="311700" y="717575"/>
            <a:ext cx="3864300" cy="38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Learn more about variables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Click on                 to add it to your toolbox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Answer the Mission Log questions</a:t>
            </a:r>
            <a:endParaRPr/>
          </a:p>
        </p:txBody>
      </p:sp>
      <p:pic>
        <p:nvPicPr>
          <p:cNvPr id="252" name="Google Shape;252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98500" y="1954525"/>
            <a:ext cx="1028700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88100" y="906013"/>
            <a:ext cx="4544200" cy="3331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8"/>
          <p:cNvSpPr txBox="1">
            <a:spLocks noGrp="1"/>
          </p:cNvSpPr>
          <p:nvPr>
            <p:ph type="title"/>
          </p:nvPr>
        </p:nvSpPr>
        <p:spPr>
          <a:xfrm>
            <a:off x="311700" y="1834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#8</a:t>
            </a:r>
            <a:endParaRPr/>
          </a:p>
        </p:txBody>
      </p:sp>
      <p:sp>
        <p:nvSpPr>
          <p:cNvPr id="259" name="Google Shape;259;p38"/>
          <p:cNvSpPr txBox="1">
            <a:spLocks noGrp="1"/>
          </p:cNvSpPr>
          <p:nvPr>
            <p:ph type="body" idx="1"/>
          </p:nvPr>
        </p:nvSpPr>
        <p:spPr>
          <a:xfrm>
            <a:off x="311700" y="717575"/>
            <a:ext cx="4843800" cy="38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Update your code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Open CodeTrek and use it to help you modify your code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Define a </a:t>
            </a:r>
            <a:r>
              <a:rPr lang="en" b="1">
                <a:solidFill>
                  <a:srgbClr val="0000FF"/>
                </a:solidFill>
              </a:rPr>
              <a:t>variable </a:t>
            </a:r>
            <a:r>
              <a:rPr lang="en">
                <a:solidFill>
                  <a:srgbClr val="1E1E1E"/>
                </a:solidFill>
              </a:rPr>
              <a:t>called</a:t>
            </a:r>
            <a:r>
              <a:rPr lang="en"/>
              <a:t> </a:t>
            </a:r>
            <a:r>
              <a:rPr lang="en" b="1" i="1"/>
              <a:t>delay</a:t>
            </a:r>
            <a:endParaRPr b="1" i="1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Use </a:t>
            </a:r>
            <a:r>
              <a:rPr lang="en" b="1" i="1"/>
              <a:t>delay</a:t>
            </a:r>
            <a:r>
              <a:rPr lang="en"/>
              <a:t> in the sleep() functions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Run your code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Did you see all four colors?</a:t>
            </a:r>
            <a:endParaRPr/>
          </a:p>
        </p:txBody>
      </p:sp>
      <p:pic>
        <p:nvPicPr>
          <p:cNvPr id="260" name="Google Shape;260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79375" y="1087350"/>
            <a:ext cx="2724650" cy="335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9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Variables quiz</a:t>
            </a:r>
            <a:endParaRPr/>
          </a:p>
        </p:txBody>
      </p:sp>
      <p:sp>
        <p:nvSpPr>
          <p:cNvPr id="266" name="Google Shape;266;p39"/>
          <p:cNvSpPr txBox="1">
            <a:spLocks noGrp="1"/>
          </p:cNvSpPr>
          <p:nvPr>
            <p:ph type="body" idx="1"/>
          </p:nvPr>
        </p:nvSpPr>
        <p:spPr>
          <a:xfrm>
            <a:off x="311700" y="869975"/>
            <a:ext cx="5384400" cy="38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#8 introduced variables. See what you learned in this quiz.</a:t>
            </a:r>
            <a:endParaRPr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Answer the two quiz questions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Read the questions carefully -- they can be tricky!</a:t>
            </a: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267" name="Google Shape;267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50777" y="1005839"/>
            <a:ext cx="2244600" cy="1781186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39"/>
          <p:cNvSpPr txBox="1"/>
          <p:nvPr/>
        </p:nvSpPr>
        <p:spPr>
          <a:xfrm>
            <a:off x="6084288" y="2107625"/>
            <a:ext cx="2748000" cy="7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CODEX</a:t>
            </a:r>
            <a:endParaRPr sz="4800"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9" name="Google Shape;269;p39"/>
          <p:cNvSpPr/>
          <p:nvPr/>
        </p:nvSpPr>
        <p:spPr>
          <a:xfrm>
            <a:off x="6350775" y="2787025"/>
            <a:ext cx="2244600" cy="445500"/>
          </a:xfrm>
          <a:prstGeom prst="rect">
            <a:avLst/>
          </a:prstGeom>
          <a:solidFill>
            <a:srgbClr val="F4D0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70" name="Google Shape;270;p39"/>
          <p:cNvSpPr txBox="1"/>
          <p:nvPr/>
        </p:nvSpPr>
        <p:spPr>
          <a:xfrm>
            <a:off x="6350925" y="2634625"/>
            <a:ext cx="2244600" cy="4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QUIZ</a:t>
            </a:r>
            <a:endParaRPr sz="3600"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40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#9: Warning sign</a:t>
            </a:r>
            <a:endParaRPr/>
          </a:p>
        </p:txBody>
      </p:sp>
      <p:sp>
        <p:nvSpPr>
          <p:cNvPr id="276" name="Google Shape;276;p40"/>
          <p:cNvSpPr txBox="1">
            <a:spLocks noGrp="1"/>
          </p:cNvSpPr>
          <p:nvPr>
            <p:ph type="body" idx="1"/>
          </p:nvPr>
        </p:nvSpPr>
        <p:spPr>
          <a:xfrm>
            <a:off x="311700" y="869975"/>
            <a:ext cx="5281800" cy="321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Time to light up all four pixel LEDs </a:t>
            </a:r>
            <a:endParaRPr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libri"/>
              <a:buChar char="●"/>
            </a:pPr>
            <a:r>
              <a:rPr lang="en">
                <a:solidFill>
                  <a:schemeClr val="dk2"/>
                </a:solidFill>
              </a:rPr>
              <a:t> You can use </a:t>
            </a:r>
            <a:r>
              <a:rPr lang="en" b="1">
                <a:solidFill>
                  <a:schemeClr val="dk2"/>
                </a:solidFill>
              </a:rPr>
              <a:t>pixels.set()</a:t>
            </a:r>
            <a:r>
              <a:rPr lang="en">
                <a:solidFill>
                  <a:schemeClr val="dk2"/>
                </a:solidFill>
              </a:rPr>
              <a:t> to light up all four pixels</a:t>
            </a:r>
            <a:endParaRPr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</a:pPr>
            <a:r>
              <a:rPr lang="en">
                <a:solidFill>
                  <a:schemeClr val="dk2"/>
                </a:solidFill>
              </a:rPr>
              <a:t>Just change the </a:t>
            </a:r>
            <a:r>
              <a:rPr lang="en" b="1">
                <a:solidFill>
                  <a:srgbClr val="38761D"/>
                </a:solidFill>
              </a:rPr>
              <a:t>argument</a:t>
            </a:r>
            <a:r>
              <a:rPr lang="en">
                <a:solidFill>
                  <a:schemeClr val="dk2"/>
                </a:solidFill>
              </a:rPr>
              <a:t> for the pixel number</a:t>
            </a:r>
            <a:endParaRPr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</a:pPr>
            <a:r>
              <a:rPr lang="en">
                <a:solidFill>
                  <a:schemeClr val="dk2"/>
                </a:solidFill>
              </a:rPr>
              <a:t>You can use a </a:t>
            </a:r>
            <a:r>
              <a:rPr lang="en" b="1">
                <a:solidFill>
                  <a:srgbClr val="0000FF"/>
                </a:solidFill>
              </a:rPr>
              <a:t>variable</a:t>
            </a:r>
            <a:r>
              <a:rPr lang="en">
                <a:solidFill>
                  <a:schemeClr val="dk2"/>
                </a:solidFill>
              </a:rPr>
              <a:t> for the color </a:t>
            </a:r>
            <a:r>
              <a:rPr lang="en" b="1">
                <a:solidFill>
                  <a:srgbClr val="38761D"/>
                </a:solidFill>
              </a:rPr>
              <a:t>argument</a:t>
            </a:r>
            <a:endParaRPr b="1">
              <a:solidFill>
                <a:srgbClr val="38761D"/>
              </a:solidFill>
            </a:endParaRPr>
          </a:p>
          <a:p>
            <a:pPr marL="457200" lvl="0" indent="-295275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Roboto"/>
              <a:buChar char="●"/>
            </a:pPr>
            <a:endParaRPr/>
          </a:p>
        </p:txBody>
      </p:sp>
      <p:pic>
        <p:nvPicPr>
          <p:cNvPr id="277" name="Google Shape;277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27750" y="1560850"/>
            <a:ext cx="2804550" cy="1977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41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#9: Warning sign</a:t>
            </a:r>
            <a:endParaRPr/>
          </a:p>
        </p:txBody>
      </p:sp>
      <p:sp>
        <p:nvSpPr>
          <p:cNvPr id="283" name="Google Shape;283;p41"/>
          <p:cNvSpPr txBox="1">
            <a:spLocks noGrp="1"/>
          </p:cNvSpPr>
          <p:nvPr>
            <p:ph type="body" idx="1"/>
          </p:nvPr>
        </p:nvSpPr>
        <p:spPr>
          <a:xfrm>
            <a:off x="311700" y="869975"/>
            <a:ext cx="5281800" cy="321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Time to light up all four pixel LEDs </a:t>
            </a:r>
            <a:endParaRPr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</a:pPr>
            <a:r>
              <a:rPr lang="en">
                <a:solidFill>
                  <a:schemeClr val="dk2"/>
                </a:solidFill>
              </a:rPr>
              <a:t>You can change the value of a variable any time in the code</a:t>
            </a:r>
            <a:endParaRPr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</a:pPr>
            <a:r>
              <a:rPr lang="en">
                <a:solidFill>
                  <a:schemeClr val="dk2"/>
                </a:solidFill>
              </a:rPr>
              <a:t>This example shows changing the value of color</a:t>
            </a:r>
            <a:endParaRPr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</a:pPr>
            <a:r>
              <a:rPr lang="en">
                <a:solidFill>
                  <a:schemeClr val="dk2"/>
                </a:solidFill>
              </a:rPr>
              <a:t>You can also change the value of delay if you want to</a:t>
            </a:r>
            <a:endParaRPr>
              <a:solidFill>
                <a:schemeClr val="dk2"/>
              </a:solidFill>
            </a:endParaRPr>
          </a:p>
          <a:p>
            <a:pPr marL="457200" lvl="0" indent="-295275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Roboto"/>
              <a:buChar char="●"/>
            </a:pPr>
            <a:endParaRPr/>
          </a:p>
        </p:txBody>
      </p:sp>
      <p:pic>
        <p:nvPicPr>
          <p:cNvPr id="284" name="Google Shape;284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78450" y="492550"/>
            <a:ext cx="2470950" cy="359611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5" name="Google Shape;285;p41"/>
          <p:cNvCxnSpPr/>
          <p:nvPr/>
        </p:nvCxnSpPr>
        <p:spPr>
          <a:xfrm rot="10800000" flipH="1">
            <a:off x="2765125" y="2506700"/>
            <a:ext cx="3170700" cy="440400"/>
          </a:xfrm>
          <a:prstGeom prst="straightConnector1">
            <a:avLst/>
          </a:prstGeom>
          <a:noFill/>
          <a:ln w="19050" cap="flat" cmpd="sng">
            <a:solidFill>
              <a:srgbClr val="4EB748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Pre-Mission Activity</a:t>
            </a:r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6400500" cy="347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CodeX has 10 LEDs (little lights). Four of the lights are Smart RGB LEDs -- also called pixel LEDs. </a:t>
            </a:r>
            <a:endParaRPr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What is a Smart RGB LED (pixel LED)?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With only three colors -- </a:t>
            </a:r>
            <a:r>
              <a:rPr lang="en" b="1">
                <a:solidFill>
                  <a:srgbClr val="FF0000"/>
                </a:solidFill>
              </a:rPr>
              <a:t>red</a:t>
            </a:r>
            <a:r>
              <a:rPr lang="en"/>
              <a:t>, </a:t>
            </a:r>
            <a:r>
              <a:rPr lang="en" b="1">
                <a:solidFill>
                  <a:srgbClr val="38761D"/>
                </a:solidFill>
              </a:rPr>
              <a:t>green</a:t>
            </a:r>
            <a:r>
              <a:rPr lang="en"/>
              <a:t> and </a:t>
            </a:r>
            <a:r>
              <a:rPr lang="en" b="1">
                <a:solidFill>
                  <a:srgbClr val="0000FF"/>
                </a:solidFill>
              </a:rPr>
              <a:t>blue</a:t>
            </a:r>
            <a:r>
              <a:rPr lang="en"/>
              <a:t> -- the LED can display any color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Click on                     to add it to your toolbox. </a:t>
            </a:r>
            <a:endParaRPr/>
          </a:p>
        </p:txBody>
      </p:sp>
      <p:pic>
        <p:nvPicPr>
          <p:cNvPr id="77" name="Google Shape;7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11600" y="3547600"/>
            <a:ext cx="1247775" cy="361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38475" y="1249350"/>
            <a:ext cx="2095500" cy="16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42"/>
          <p:cNvSpPr txBox="1">
            <a:spLocks noGrp="1"/>
          </p:cNvSpPr>
          <p:nvPr>
            <p:ph type="title"/>
          </p:nvPr>
        </p:nvSpPr>
        <p:spPr>
          <a:xfrm>
            <a:off x="432550" y="183475"/>
            <a:ext cx="83997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#9</a:t>
            </a:r>
            <a:endParaRPr/>
          </a:p>
        </p:txBody>
      </p:sp>
      <p:sp>
        <p:nvSpPr>
          <p:cNvPr id="291" name="Google Shape;291;p42"/>
          <p:cNvSpPr txBox="1">
            <a:spLocks noGrp="1"/>
          </p:cNvSpPr>
          <p:nvPr>
            <p:ph type="body" idx="1"/>
          </p:nvPr>
        </p:nvSpPr>
        <p:spPr>
          <a:xfrm>
            <a:off x="432550" y="706550"/>
            <a:ext cx="7609500" cy="43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Create a second variable for </a:t>
            </a:r>
            <a:r>
              <a:rPr lang="en" b="1"/>
              <a:t>color</a:t>
            </a:r>
            <a:endParaRPr b="1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Set the color to RED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Use the </a:t>
            </a:r>
            <a:r>
              <a:rPr lang="en" b="1"/>
              <a:t>color</a:t>
            </a:r>
            <a:r>
              <a:rPr lang="en"/>
              <a:t> variable in </a:t>
            </a:r>
            <a:r>
              <a:rPr lang="en" b="1"/>
              <a:t>pixels.set()</a:t>
            </a:r>
            <a:r>
              <a:rPr lang="en"/>
              <a:t> to turn all four pixels the same color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Change the </a:t>
            </a:r>
            <a:r>
              <a:rPr lang="en" b="1"/>
              <a:t>color</a:t>
            </a:r>
            <a:r>
              <a:rPr lang="en"/>
              <a:t> and turn all four pixels a second color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Use CodeTrek if you need help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Run your code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b="1">
                <a:solidFill>
                  <a:srgbClr val="4EB748"/>
                </a:solidFill>
              </a:rPr>
              <a:t>Optional:</a:t>
            </a:r>
            <a:r>
              <a:rPr lang="en"/>
              <a:t> repeat the code between RED and YELLOW again to make a flashing warning sign</a:t>
            </a:r>
            <a:endParaRPr/>
          </a:p>
        </p:txBody>
      </p:sp>
      <p:pic>
        <p:nvPicPr>
          <p:cNvPr id="292" name="Google Shape;292;p42"/>
          <p:cNvPicPr preferRelativeResize="0"/>
          <p:nvPr/>
        </p:nvPicPr>
        <p:blipFill rotWithShape="1">
          <a:blip r:embed="rId3">
            <a:alphaModFix/>
          </a:blip>
          <a:srcRect l="7762" t="20243" r="7304" b="32324"/>
          <a:stretch/>
        </p:blipFill>
        <p:spPr>
          <a:xfrm>
            <a:off x="6465575" y="183475"/>
            <a:ext cx="2366676" cy="1762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43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Post-Mission Reflection</a:t>
            </a:r>
            <a:endParaRPr/>
          </a:p>
        </p:txBody>
      </p:sp>
      <p:sp>
        <p:nvSpPr>
          <p:cNvPr id="298" name="Google Shape;298;p43"/>
          <p:cNvSpPr txBox="1">
            <a:spLocks noGrp="1"/>
          </p:cNvSpPr>
          <p:nvPr>
            <p:ph type="body" idx="1"/>
          </p:nvPr>
        </p:nvSpPr>
        <p:spPr>
          <a:xfrm>
            <a:off x="311700" y="869975"/>
            <a:ext cx="5384400" cy="38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Read the “completed mission” message and click to complete the mission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Complete the Mission 3 Log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299" name="Google Shape;299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43450" y="443275"/>
            <a:ext cx="2158912" cy="3879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43"/>
          <p:cNvPicPr preferRelativeResize="0"/>
          <p:nvPr/>
        </p:nvPicPr>
        <p:blipFill rotWithShape="1">
          <a:blip r:embed="rId4">
            <a:alphaModFix/>
          </a:blip>
          <a:srcRect b="29133"/>
          <a:stretch/>
        </p:blipFill>
        <p:spPr>
          <a:xfrm>
            <a:off x="843100" y="2792525"/>
            <a:ext cx="4410974" cy="2226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44"/>
          <p:cNvSpPr txBox="1">
            <a:spLocks noGrp="1"/>
          </p:cNvSpPr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Clearing your CodeX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4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need for clearing CodeX</a:t>
            </a:r>
            <a:endParaRPr/>
          </a:p>
        </p:txBody>
      </p:sp>
      <p:sp>
        <p:nvSpPr>
          <p:cNvPr id="311" name="Google Shape;311;p4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Every time you run your program, it is loaded onto the CodeX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The last program run stays on the CodeX, even after it is unplugged from the computer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So you want the last program run to be something that clears the CodeX and isn’t an assignment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4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Create a file “Clear”</a:t>
            </a:r>
            <a:endParaRPr/>
          </a:p>
        </p:txBody>
      </p:sp>
      <p:sp>
        <p:nvSpPr>
          <p:cNvPr id="317" name="Google Shape;317;p46"/>
          <p:cNvSpPr txBox="1">
            <a:spLocks noGrp="1"/>
          </p:cNvSpPr>
          <p:nvPr>
            <p:ph type="body" idx="1"/>
          </p:nvPr>
        </p:nvSpPr>
        <p:spPr>
          <a:xfrm>
            <a:off x="311700" y="98512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Create a new file called </a:t>
            </a:r>
            <a:r>
              <a:rPr lang="en" sz="2400" b="1"/>
              <a:t>Clear</a:t>
            </a:r>
            <a:endParaRPr sz="2400" b="1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Type these two lines of code:</a:t>
            </a: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Run the code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The CodeX should be blank, with no pictures or lights on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Run this code at the end of every class period</a:t>
            </a:r>
            <a:endParaRPr/>
          </a:p>
        </p:txBody>
      </p:sp>
      <p:pic>
        <p:nvPicPr>
          <p:cNvPr id="318" name="Google Shape;318;p46"/>
          <p:cNvPicPr preferRelativeResize="0"/>
          <p:nvPr/>
        </p:nvPicPr>
        <p:blipFill rotWithShape="1">
          <a:blip r:embed="rId3">
            <a:alphaModFix/>
          </a:blip>
          <a:srcRect l="7868" t="37667"/>
          <a:stretch/>
        </p:blipFill>
        <p:spPr>
          <a:xfrm>
            <a:off x="1317276" y="1965415"/>
            <a:ext cx="4090700" cy="99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>
            <a:spLocks noGrp="1"/>
          </p:cNvSpPr>
          <p:nvPr>
            <p:ph type="title"/>
          </p:nvPr>
        </p:nvSpPr>
        <p:spPr>
          <a:xfrm>
            <a:off x="311700" y="117050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are pixels and how do they work?</a:t>
            </a:r>
            <a:endParaRPr/>
          </a:p>
        </p:txBody>
      </p:sp>
      <p:sp>
        <p:nvSpPr>
          <p:cNvPr id="85" name="Google Shape;85;p16"/>
          <p:cNvSpPr txBox="1"/>
          <p:nvPr/>
        </p:nvSpPr>
        <p:spPr>
          <a:xfrm>
            <a:off x="1487600" y="4621125"/>
            <a:ext cx="2494800" cy="3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By </a:t>
            </a:r>
            <a:r>
              <a:rPr lang="en" sz="1200" u="sng">
                <a:solidFill>
                  <a:schemeClr val="hlink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  <a:hlinkClick r:id="rId4"/>
              </a:rPr>
              <a:t>Xavier Galdur</a:t>
            </a:r>
            <a:endParaRPr sz="1200" u="sng">
              <a:solidFill>
                <a:schemeClr val="hlink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  <a:hlinkClick r:id="rId4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2" name="Online Media 1" title="Demystifying Pixels: What Are They and How Do They Function?">
            <a:hlinkClick r:id="" action="ppaction://media"/>
            <a:extLst>
              <a:ext uri="{FF2B5EF4-FFF2-40B4-BE49-F238E27FC236}">
                <a16:creationId xmlns:a16="http://schemas.microsoft.com/office/drawing/2014/main" id="{62E876A5-F351-0BF6-0FBB-14BA9CD1A26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988332" y="737861"/>
            <a:ext cx="6878411" cy="3883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#1: Find the pixels</a:t>
            </a:r>
            <a:endParaRPr/>
          </a:p>
        </p:txBody>
      </p:sp>
      <p:sp>
        <p:nvSpPr>
          <p:cNvPr id="91" name="Google Shape;91;p17"/>
          <p:cNvSpPr txBox="1">
            <a:spLocks noGrp="1"/>
          </p:cNvSpPr>
          <p:nvPr>
            <p:ph type="body" idx="1"/>
          </p:nvPr>
        </p:nvSpPr>
        <p:spPr>
          <a:xfrm>
            <a:off x="311700" y="959275"/>
            <a:ext cx="5017800" cy="33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The CodeX has four Red, Green, Blue (RGB) LEDs along the top edge.</a:t>
            </a:r>
            <a:endParaRPr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libri"/>
              <a:buChar char="●"/>
            </a:pPr>
            <a:r>
              <a:rPr lang="en">
                <a:solidFill>
                  <a:schemeClr val="dk2"/>
                </a:solidFill>
              </a:rPr>
              <a:t>These are the Smart LEDs</a:t>
            </a:r>
            <a:endParaRPr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</a:pPr>
            <a:r>
              <a:rPr lang="en">
                <a:solidFill>
                  <a:schemeClr val="dk2"/>
                </a:solidFill>
              </a:rPr>
              <a:t>Also called pixel LEDs</a:t>
            </a:r>
            <a:endParaRPr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libri"/>
              <a:buChar char="●"/>
            </a:pPr>
            <a:r>
              <a:rPr lang="en">
                <a:solidFill>
                  <a:schemeClr val="dk2"/>
                </a:solidFill>
              </a:rPr>
              <a:t>You can set these LEDs to any color under the sun.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92" name="Google Shape;9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94375" y="1102875"/>
            <a:ext cx="3095625" cy="2343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#1: Find the pixels</a:t>
            </a:r>
            <a:endParaRPr/>
          </a:p>
        </p:txBody>
      </p:sp>
      <p:sp>
        <p:nvSpPr>
          <p:cNvPr id="98" name="Google Shape;98;p18"/>
          <p:cNvSpPr txBox="1">
            <a:spLocks noGrp="1"/>
          </p:cNvSpPr>
          <p:nvPr>
            <p:ph type="body" idx="1"/>
          </p:nvPr>
        </p:nvSpPr>
        <p:spPr>
          <a:xfrm>
            <a:off x="311700" y="959275"/>
            <a:ext cx="5017800" cy="364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The CodeX library gives you some colors to use:</a:t>
            </a:r>
            <a:endParaRPr>
              <a:solidFill>
                <a:schemeClr val="dk2"/>
              </a:solidFill>
            </a:endParaRPr>
          </a:p>
          <a:p>
            <a:pPr marL="457200" lvl="0" indent="-342900" algn="l" rtl="0"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BLACK (same as off)</a:t>
            </a:r>
            <a:endParaRPr sz="1800">
              <a:solidFill>
                <a:schemeClr val="dk2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BROWN</a:t>
            </a:r>
            <a:endParaRPr sz="1800">
              <a:solidFill>
                <a:schemeClr val="dk2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RED</a:t>
            </a:r>
            <a:endParaRPr sz="1800">
              <a:solidFill>
                <a:schemeClr val="dk2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ORANGE</a:t>
            </a:r>
            <a:endParaRPr sz="1800">
              <a:solidFill>
                <a:schemeClr val="dk2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YELLOW</a:t>
            </a:r>
            <a:endParaRPr sz="1800">
              <a:solidFill>
                <a:schemeClr val="dk2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GREEN</a:t>
            </a:r>
            <a:endParaRPr sz="1800">
              <a:solidFill>
                <a:schemeClr val="dk2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BLUE</a:t>
            </a:r>
            <a:endParaRPr sz="1800">
              <a:solidFill>
                <a:schemeClr val="dk2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PURPLE</a:t>
            </a: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>
              <a:solidFill>
                <a:schemeClr val="dk2"/>
              </a:solidFill>
            </a:endParaRPr>
          </a:p>
        </p:txBody>
      </p:sp>
      <p:pic>
        <p:nvPicPr>
          <p:cNvPr id="99" name="Google Shape;9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94375" y="1102875"/>
            <a:ext cx="3095625" cy="234315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8"/>
          <p:cNvSpPr txBox="1"/>
          <p:nvPr/>
        </p:nvSpPr>
        <p:spPr>
          <a:xfrm>
            <a:off x="2977875" y="1948375"/>
            <a:ext cx="2483700" cy="258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●"/>
            </a:pPr>
            <a:r>
              <a:rPr lang="en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GRAY</a:t>
            </a:r>
            <a:endParaRPr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●"/>
            </a:pPr>
            <a:r>
              <a:rPr lang="en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WHITE</a:t>
            </a:r>
            <a:endParaRPr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●"/>
            </a:pPr>
            <a:r>
              <a:rPr lang="en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CYAN</a:t>
            </a:r>
            <a:endParaRPr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●"/>
            </a:pPr>
            <a:r>
              <a:rPr lang="en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MAGENTA</a:t>
            </a:r>
            <a:endParaRPr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●"/>
            </a:pPr>
            <a:r>
              <a:rPr lang="en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PINK</a:t>
            </a:r>
            <a:endParaRPr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●"/>
            </a:pPr>
            <a:r>
              <a:rPr lang="en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LIGHT_GRAY</a:t>
            </a:r>
            <a:endParaRPr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●"/>
            </a:pPr>
            <a:r>
              <a:rPr lang="en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DARK_GREEN</a:t>
            </a:r>
            <a:endParaRPr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●"/>
            </a:pPr>
            <a:r>
              <a:rPr lang="en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DARK_BLUE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#1</a:t>
            </a:r>
            <a:endParaRPr/>
          </a:p>
        </p:txBody>
      </p:sp>
      <p:sp>
        <p:nvSpPr>
          <p:cNvPr id="106" name="Google Shape;106;p19"/>
          <p:cNvSpPr txBox="1">
            <a:spLocks noGrp="1"/>
          </p:cNvSpPr>
          <p:nvPr>
            <p:ph type="body" idx="1"/>
          </p:nvPr>
        </p:nvSpPr>
        <p:spPr>
          <a:xfrm>
            <a:off x="382325" y="959275"/>
            <a:ext cx="5313600" cy="373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Close the instruction panel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Use the camera controls to rotate the CodeX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Click on pixel 0 (the first RGB LED)</a:t>
            </a: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b="1"/>
          </a:p>
        </p:txBody>
      </p:sp>
      <p:pic>
        <p:nvPicPr>
          <p:cNvPr id="107" name="Google Shape;10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95925" y="959275"/>
            <a:ext cx="3095625" cy="23431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8" name="Google Shape;108;p19"/>
          <p:cNvCxnSpPr/>
          <p:nvPr/>
        </p:nvCxnSpPr>
        <p:spPr>
          <a:xfrm rot="10800000" flipH="1">
            <a:off x="2828150" y="1411100"/>
            <a:ext cx="3135600" cy="1523700"/>
          </a:xfrm>
          <a:prstGeom prst="straightConnector1">
            <a:avLst/>
          </a:prstGeom>
          <a:noFill/>
          <a:ln w="19050" cap="flat" cmpd="sng">
            <a:solidFill>
              <a:srgbClr val="4EB748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0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#1</a:t>
            </a:r>
            <a:endParaRPr/>
          </a:p>
        </p:txBody>
      </p:sp>
      <p:sp>
        <p:nvSpPr>
          <p:cNvPr id="114" name="Google Shape;114;p20"/>
          <p:cNvSpPr txBox="1">
            <a:spLocks noGrp="1"/>
          </p:cNvSpPr>
          <p:nvPr>
            <p:ph type="body" idx="1"/>
          </p:nvPr>
        </p:nvSpPr>
        <p:spPr>
          <a:xfrm>
            <a:off x="382325" y="959275"/>
            <a:ext cx="5313600" cy="373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Create a new file named </a:t>
            </a:r>
            <a:r>
              <a:rPr lang="en" b="1"/>
              <a:t>Pixels1</a:t>
            </a:r>
            <a:endParaRPr b="1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Click the </a:t>
            </a:r>
            <a:r>
              <a:rPr lang="en" b="1">
                <a:solidFill>
                  <a:schemeClr val="lt1"/>
                </a:solidFill>
                <a:highlight>
                  <a:srgbClr val="434343"/>
                </a:highlight>
              </a:rPr>
              <a:t>File</a:t>
            </a:r>
            <a:r>
              <a:rPr lang="en"/>
              <a:t> menu button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Select “New File…”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Name the file </a:t>
            </a:r>
            <a:r>
              <a:rPr lang="en" b="1"/>
              <a:t>Pixels1</a:t>
            </a:r>
            <a:r>
              <a:rPr lang="en" i="1"/>
              <a:t> </a:t>
            </a:r>
            <a:endParaRPr i="1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i="1"/>
              <a:t>no spaces in a file name</a:t>
            </a:r>
            <a:endParaRPr i="1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Click </a:t>
            </a:r>
            <a:r>
              <a:rPr lang="en" b="1">
                <a:solidFill>
                  <a:schemeClr val="lt1"/>
                </a:solidFill>
                <a:highlight>
                  <a:srgbClr val="434343"/>
                </a:highlight>
              </a:rPr>
              <a:t>Create</a:t>
            </a:r>
            <a:endParaRPr b="1"/>
          </a:p>
        </p:txBody>
      </p:sp>
      <p:pic>
        <p:nvPicPr>
          <p:cNvPr id="115" name="Google Shape;11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95925" y="959275"/>
            <a:ext cx="3095625" cy="2343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1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#2: Turn on the red light</a:t>
            </a:r>
            <a:endParaRPr/>
          </a:p>
        </p:txBody>
      </p:sp>
      <p:sp>
        <p:nvSpPr>
          <p:cNvPr id="121" name="Google Shape;121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973700" cy="228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Python, use the function: </a:t>
            </a:r>
            <a:br>
              <a:rPr lang="en"/>
            </a:br>
            <a:r>
              <a:rPr lang="en" b="1"/>
              <a:t>pixels.set(number, color) </a:t>
            </a:r>
            <a:br>
              <a:rPr lang="en"/>
            </a:br>
            <a:r>
              <a:rPr lang="en"/>
              <a:t>to turn on a pixel LED</a:t>
            </a:r>
            <a:endParaRPr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The function takes two inputs, called </a:t>
            </a:r>
            <a:r>
              <a:rPr lang="en" b="1">
                <a:solidFill>
                  <a:srgbClr val="38761D"/>
                </a:solidFill>
              </a:rPr>
              <a:t>arguments</a:t>
            </a:r>
            <a:endParaRPr>
              <a:solidFill>
                <a:srgbClr val="38761D"/>
              </a:solidFill>
            </a:endParaRPr>
          </a:p>
        </p:txBody>
      </p:sp>
      <p:pic>
        <p:nvPicPr>
          <p:cNvPr id="122" name="Google Shape;12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5800" y="1068100"/>
            <a:ext cx="3608150" cy="8554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3" name="Google Shape;123;p21"/>
          <p:cNvCxnSpPr/>
          <p:nvPr/>
        </p:nvCxnSpPr>
        <p:spPr>
          <a:xfrm rot="10800000">
            <a:off x="7234500" y="1807000"/>
            <a:ext cx="329700" cy="645300"/>
          </a:xfrm>
          <a:prstGeom prst="straightConnector1">
            <a:avLst/>
          </a:prstGeom>
          <a:noFill/>
          <a:ln w="19050" cap="flat" cmpd="sng">
            <a:solidFill>
              <a:srgbClr val="F4D038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24" name="Google Shape;124;p21"/>
          <p:cNvCxnSpPr/>
          <p:nvPr/>
        </p:nvCxnSpPr>
        <p:spPr>
          <a:xfrm rot="10800000" flipH="1">
            <a:off x="6162325" y="1767800"/>
            <a:ext cx="441600" cy="753600"/>
          </a:xfrm>
          <a:prstGeom prst="straightConnector1">
            <a:avLst/>
          </a:prstGeom>
          <a:noFill/>
          <a:ln w="19050" cap="flat" cmpd="sng">
            <a:solidFill>
              <a:srgbClr val="4EB748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25" name="Google Shape;125;p21"/>
          <p:cNvSpPr txBox="1"/>
          <p:nvPr/>
        </p:nvSpPr>
        <p:spPr>
          <a:xfrm>
            <a:off x="4906675" y="2424775"/>
            <a:ext cx="1691100" cy="13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Calibri"/>
                <a:ea typeface="Calibri"/>
                <a:cs typeface="Calibri"/>
                <a:sym typeface="Calibri"/>
              </a:rPr>
              <a:t>First argument </a:t>
            </a:r>
            <a:endParaRPr sz="1800"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i="1">
                <a:latin typeface="Calibri"/>
                <a:ea typeface="Calibri"/>
                <a:cs typeface="Calibri"/>
                <a:sym typeface="Calibri"/>
              </a:rPr>
              <a:t>The number of the smart LED (or pixel)</a:t>
            </a:r>
            <a:endParaRPr sz="1800" i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21"/>
          <p:cNvSpPr txBox="1"/>
          <p:nvPr/>
        </p:nvSpPr>
        <p:spPr>
          <a:xfrm>
            <a:off x="6853100" y="2422100"/>
            <a:ext cx="1929000" cy="13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Calibri"/>
                <a:ea typeface="Calibri"/>
                <a:cs typeface="Calibri"/>
                <a:sym typeface="Calibri"/>
              </a:rPr>
              <a:t>Second argument </a:t>
            </a:r>
            <a:endParaRPr sz="1800"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i="1">
                <a:latin typeface="Calibri"/>
                <a:ea typeface="Calibri"/>
                <a:cs typeface="Calibri"/>
                <a:sym typeface="Calibri"/>
              </a:rPr>
              <a:t>The color to display</a:t>
            </a:r>
            <a:endParaRPr sz="1800" i="1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1462</Words>
  <Application>Microsoft Office PowerPoint</Application>
  <PresentationFormat>On-screen Show (16:9)</PresentationFormat>
  <Paragraphs>200</Paragraphs>
  <Slides>34</Slides>
  <Notes>34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Raleway</vt:lpstr>
      <vt:lpstr>Source Sans Pro</vt:lpstr>
      <vt:lpstr>Calibri</vt:lpstr>
      <vt:lpstr>Arial</vt:lpstr>
      <vt:lpstr>Montserrat</vt:lpstr>
      <vt:lpstr>Roboto</vt:lpstr>
      <vt:lpstr>Plum</vt:lpstr>
      <vt:lpstr>Light Show </vt:lpstr>
      <vt:lpstr>Pre-Mission Preparation</vt:lpstr>
      <vt:lpstr>Pre-Mission Activity</vt:lpstr>
      <vt:lpstr>What are pixels and how do they work?</vt:lpstr>
      <vt:lpstr>Objective #1: Find the pixels</vt:lpstr>
      <vt:lpstr>Objective #1: Find the pixels</vt:lpstr>
      <vt:lpstr>Mission Activity #1</vt:lpstr>
      <vt:lpstr>Mission Activity #1</vt:lpstr>
      <vt:lpstr>Objective #2: Turn on the red light</vt:lpstr>
      <vt:lpstr>Mission Activity #2</vt:lpstr>
      <vt:lpstr>Objective #3: Two in a row</vt:lpstr>
      <vt:lpstr>Mission Activity #3</vt:lpstr>
      <vt:lpstr>Objective #4: What’s going on?</vt:lpstr>
      <vt:lpstr>Mission Activity #4</vt:lpstr>
      <vt:lpstr>Two images quiz</vt:lpstr>
      <vt:lpstr>Objective #5: Find the bug</vt:lpstr>
      <vt:lpstr>Mission Activity #5</vt:lpstr>
      <vt:lpstr>Objective #6: Step by step colors</vt:lpstr>
      <vt:lpstr>Mission Activity #6</vt:lpstr>
      <vt:lpstr>Objective #7: Slow it down</vt:lpstr>
      <vt:lpstr>Mission Activity #7</vt:lpstr>
      <vt:lpstr>Objective #8: Name that number</vt:lpstr>
      <vt:lpstr>Objective #8: Name that number</vt:lpstr>
      <vt:lpstr>Objective #8: Name that number</vt:lpstr>
      <vt:lpstr>Mission Activity #8</vt:lpstr>
      <vt:lpstr>Mission Activity #8</vt:lpstr>
      <vt:lpstr>Variables quiz</vt:lpstr>
      <vt:lpstr>Objective #9: Warning sign</vt:lpstr>
      <vt:lpstr>Objective #9: Warning sign</vt:lpstr>
      <vt:lpstr>Mission Activity #9</vt:lpstr>
      <vt:lpstr>Post-Mission Reflection</vt:lpstr>
      <vt:lpstr>Clearing your CodeX</vt:lpstr>
      <vt:lpstr>The need for clearing CodeX</vt:lpstr>
      <vt:lpstr>Create a file “Clear”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Jill Jones</cp:lastModifiedBy>
  <cp:revision>1</cp:revision>
  <dcterms:modified xsi:type="dcterms:W3CDTF">2024-07-26T04:25:33Z</dcterms:modified>
</cp:coreProperties>
</file>